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8.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30.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5" r:id="rId11"/>
    <p:sldId id="364" r:id="rId12"/>
    <p:sldId id="257" r:id="rId13"/>
    <p:sldId id="312" r:id="rId14"/>
    <p:sldId id="353" r:id="rId15"/>
    <p:sldId id="354" r:id="rId16"/>
    <p:sldId id="323" r:id="rId17"/>
    <p:sldId id="325" r:id="rId18"/>
    <p:sldId id="324" r:id="rId19"/>
    <p:sldId id="322" r:id="rId20"/>
    <p:sldId id="293" r:id="rId21"/>
    <p:sldId id="360" r:id="rId22"/>
    <p:sldId id="352" r:id="rId23"/>
    <p:sldId id="314" r:id="rId24"/>
    <p:sldId id="315" r:id="rId25"/>
    <p:sldId id="346" r:id="rId26"/>
    <p:sldId id="333" r:id="rId27"/>
    <p:sldId id="326" r:id="rId28"/>
    <p:sldId id="330" r:id="rId29"/>
    <p:sldId id="318" r:id="rId30"/>
    <p:sldId id="341" r:id="rId31"/>
    <p:sldId id="342" r:id="rId32"/>
    <p:sldId id="334" r:id="rId33"/>
    <p:sldId id="335" r:id="rId34"/>
    <p:sldId id="336" r:id="rId35"/>
    <p:sldId id="343" r:id="rId36"/>
    <p:sldId id="344" r:id="rId37"/>
    <p:sldId id="338" r:id="rId38"/>
    <p:sldId id="339" r:id="rId39"/>
    <p:sldId id="349" r:id="rId40"/>
    <p:sldId id="348" r:id="rId41"/>
    <p:sldId id="347" r:id="rId42"/>
    <p:sldId id="340" r:id="rId43"/>
    <p:sldId id="350"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9" autoAdjust="0"/>
  </p:normalViewPr>
  <p:slideViewPr>
    <p:cSldViewPr snapToGrid="0" snapToObjects="1">
      <p:cViewPr varScale="1">
        <p:scale>
          <a:sx n="92" d="100"/>
          <a:sy n="92" d="100"/>
        </p:scale>
        <p:origin x="-59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0854E25-371E-004B-BE1E-DB9BC29D0874}" type="presOf" srcId="{6115D681-DD33-2B47-AE81-F02DC89119CC}" destId="{2C8162BB-23EA-A74B-BA12-6F75BA0F5FB9}"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D9037F1E-18BF-DA4E-9134-EF22358624DF}" type="presOf" srcId="{01289ACA-B2D1-6948-97A2-E2BEC88646F0}" destId="{8CA23437-A322-C24C-8DA8-2F59E1688E02}"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38E5DA6E-110F-AB4D-92C5-EC2102C4EEC1}" type="presOf" srcId="{04ABF3EA-98B9-1343-BA8A-741E8FE5D3E3}" destId="{8AF4A524-F52B-4440-A9F9-3A1DF4CB697A}"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164454C-6F4F-4448-84A6-2B6981520AD3}" srcId="{7589F51F-AB80-D342-8C3F-01DDA82F8FC6}" destId="{1080FA8E-6D7B-0646-A13B-611FC6F92AD4}" srcOrd="0" destOrd="0" parTransId="{C8C3C4D7-64BB-4D4C-BA07-ACD52B9D29B3}" sibTransId="{C7AF20C8-DA6A-5C48-8D8A-766E61BB733A}"/>
    <dgm:cxn modelId="{20C86BCC-7FDF-5F42-ABE0-2862E33116EE}" type="presOf" srcId="{0AEC35E5-59D2-0D4C-B17A-5DAA3F09C4F9}" destId="{E0FCF20F-D4E4-D748-85DE-5D83A0162939}" srcOrd="0" destOrd="0" presId="urn:microsoft.com/office/officeart/2005/8/layout/chevron2"/>
    <dgm:cxn modelId="{BBBB1A4B-795A-7547-B4C4-0FC9BB57B6AD}" type="presOf" srcId="{1080FA8E-6D7B-0646-A13B-611FC6F92AD4}" destId="{F6DA7A15-744B-4D47-AD47-BD5CE6FB5F87}"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EB9966CE-EBE1-7F47-8F57-335C20391D85}" type="presOf" srcId="{F83B7A2F-2541-3A4A-B626-3D3173C3537D}" destId="{E5A1B35A-38C4-ED46-AE10-CB01AE840072}"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1F4403DA-4D4E-B047-A5B1-C7FE913A4D78}" type="presOf" srcId="{DA2F7A9B-753C-5940-9326-5575EC688B7A}" destId="{85F784FA-C57A-AD40-AA4E-FA156BD2AD5E}"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E5864BA1-7540-F24F-9A3B-493E8F81E936}" type="presOf" srcId="{8CC1A3AB-BB89-524E-BBF0-E2AA6A84A4A4}" destId="{99721F36-21A9-534C-9B7E-637A8EE471D6}" srcOrd="0" destOrd="0" presId="urn:microsoft.com/office/officeart/2005/8/layout/chevron2"/>
    <dgm:cxn modelId="{130D6842-14D9-594A-AA45-BAB93C7766F7}" type="presOf" srcId="{2DA7DA32-E34D-5244-985C-485E375BFE93}" destId="{DF49D30E-DEAF-8246-9042-EC6102F68D8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22BA7322-7331-8949-B61C-1C47E979AC39}" type="presOf" srcId="{0ABC8424-F417-2B41-BBE7-2A831428DD7B}" destId="{08D58051-A8C9-7246-B3C7-2E7B2719FB21}"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A6123265-2E22-CE49-83D7-DCAEF06E6BAF}" type="presOf" srcId="{1080FA8E-6D7B-0646-A13B-611FC6F92AD4}" destId="{F6DA7A15-744B-4D47-AD47-BD5CE6FB5F87}"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08E33303-DE74-AB43-A6EB-5817F47E355D}" type="presOf" srcId="{DA2F7A9B-753C-5940-9326-5575EC688B7A}" destId="{85F784FA-C57A-AD40-AA4E-FA156BD2AD5E}" srcOrd="0" destOrd="0" presId="urn:microsoft.com/office/officeart/2005/8/layout/chevron2"/>
    <dgm:cxn modelId="{54F7AD3D-8813-1345-9E11-3EA2158FD617}" type="presOf" srcId="{8CC1A3AB-BB89-524E-BBF0-E2AA6A84A4A4}" destId="{99721F36-21A9-534C-9B7E-637A8EE471D6}"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053C6F20-DFF3-634C-B4AC-92AADE6E90C4}" srcId="{0ABC8424-F417-2B41-BBE7-2A831428DD7B}" destId="{01289ACA-B2D1-6948-97A2-E2BEC88646F0}" srcOrd="0" destOrd="0" parTransId="{E527D5C1-D679-5A4C-8EE1-4EC2C5E737C9}" sibTransId="{11703D89-7FAD-554A-A8B3-DCA490064530}"/>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63997946-2647-BA4F-80A6-9D97310138BA}" srcId="{DA2F7A9B-753C-5940-9326-5575EC688B7A}" destId="{F8CF4B5C-CEC2-054D-BC6F-3FED5F96A56F}" srcOrd="0" destOrd="0" parTransId="{464EBF16-6FDF-C849-A35C-588AA88431BC}" sibTransId="{A2F867B7-E68B-6146-88D3-09A05AC1884C}"/>
    <dgm:cxn modelId="{9DBD3F80-6D4A-7F43-AA0E-34C443107206}" type="presOf" srcId="{2DA7DA32-E34D-5244-985C-485E375BFE93}" destId="{DF49D30E-DEAF-8246-9042-EC6102F68D86}"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CA62B780-324E-3349-9F04-C205CA6E77F4}" type="presOf" srcId="{F8CF4B5C-CEC2-054D-BC6F-3FED5F96A56F}" destId="{B3D58B49-CB42-C846-8325-7A4083D2C37F}"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159BBCA4-0967-2745-A936-46D6CAAE69EB}" type="presOf" srcId="{01289ACA-B2D1-6948-97A2-E2BEC88646F0}" destId="{8CA23437-A322-C24C-8DA8-2F59E1688E02}" srcOrd="0" destOrd="0" presId="urn:microsoft.com/office/officeart/2005/8/layout/chevron2"/>
    <dgm:cxn modelId="{1331F20B-52E7-9A43-806D-4341303B2E34}" type="presOf" srcId="{0AEC35E5-59D2-0D4C-B17A-5DAA3F09C4F9}" destId="{E0FCF20F-D4E4-D748-85DE-5D83A0162939}"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665DA169-49E0-AD45-9AF3-5389FB568BA8}" type="presOf" srcId="{88A77627-0518-CE47-88D0-E49D1F489567}" destId="{140D0229-ABDF-8447-8C0E-A350A3284FA5}" srcOrd="0" destOrd="0" presId="urn:microsoft.com/office/officeart/2005/8/layout/chevron2"/>
    <dgm:cxn modelId="{93B86A86-D8D7-2A47-9306-B16E271B1F7A}" type="presOf" srcId="{F83B7A2F-2541-3A4A-B626-3D3173C3537D}" destId="{E5A1B35A-38C4-ED46-AE10-CB01AE840072}"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F8797642-B3AB-374C-9606-05459FBBA77E}" type="presOf" srcId="{F83B7A2F-2541-3A4A-B626-3D3173C3537D}" destId="{E5A1B35A-38C4-ED46-AE10-CB01AE84007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F0271D-E2F7-884A-B5CE-7B262B67E822}" type="presOf" srcId="{04ABF3EA-98B9-1343-BA8A-741E8FE5D3E3}" destId="{8AF4A524-F52B-4440-A9F9-3A1DF4CB697A}"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201E272B-16E1-4446-AD1F-612E8FFD9A43}" type="presOf" srcId="{F8CF4B5C-CEC2-054D-BC6F-3FED5F96A56F}" destId="{B3D58B49-CB42-C846-8325-7A4083D2C37F}"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6E1818C3-0693-0A41-A8BC-0F4371EBD381}" type="presOf" srcId="{8CC1A3AB-BB89-524E-BBF0-E2AA6A84A4A4}" destId="{99721F36-21A9-534C-9B7E-637A8EE471D6}" srcOrd="0" destOrd="0" presId="urn:microsoft.com/office/officeart/2005/8/layout/chevron2"/>
    <dgm:cxn modelId="{892BD375-D16E-7E4A-985B-856A15743581}" type="presOf" srcId="{1080FA8E-6D7B-0646-A13B-611FC6F92AD4}" destId="{F6DA7A15-744B-4D47-AD47-BD5CE6FB5F87}"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E37D4861-C5A9-A040-855F-A5F5C7A6562B}" type="presOf" srcId="{0ABC8424-F417-2B41-BBE7-2A831428DD7B}" destId="{08D58051-A8C9-7246-B3C7-2E7B2719FB21}"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C218B4F2-836D-024A-81B8-0A662EAA93C9}" type="presOf" srcId="{0AEC35E5-59D2-0D4C-B17A-5DAA3F09C4F9}" destId="{E0FCF20F-D4E4-D748-85DE-5D83A016293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DFB9CF59-575F-D14D-89DB-88AA8E6D4F3E}" type="presOf" srcId="{2DA7DA32-E34D-5244-985C-485E375BFE93}" destId="{DF49D30E-DEAF-8246-9042-EC6102F68D86}"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FB9AF53A-457F-F448-9522-353930CD51D2}" type="presOf" srcId="{6115D681-DD33-2B47-AE81-F02DC89119CC}" destId="{2C8162BB-23EA-A74B-BA12-6F75BA0F5FB9}"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what I have done.</a:t>
            </a:r>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a:p>
            <a:endParaRPr lang="en-US" dirty="0"/>
          </a:p>
          <a:p>
            <a:r>
              <a:rPr lang="en-US" dirty="0"/>
              <a:t>----- Meeting Notes (8/3/15 16:52) -----</a:t>
            </a:r>
          </a:p>
          <a:p>
            <a:r>
              <a:rPr lang="en-US" dirty="0"/>
              <a:t>Again, in title give the calculation info (5 AA sphere)</a:t>
            </a:r>
          </a:p>
          <a:p>
            <a:r>
              <a:rPr lang="en-US" dirty="0"/>
              <a:t>Add key</a:t>
            </a:r>
          </a:p>
          <a:p>
            <a:r>
              <a:rPr lang="en-US" dirty="0"/>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too long on this: VSE is</a:t>
            </a:r>
            <a:r>
              <a:rPr lang="en-US" baseline="0" dirty="0" smtClean="0"/>
              <a:t> a way to relate changes in electrostatic fields with vibrational absorption energy shifts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75108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3.emf"/><Relationship Id="rId5" Type="http://schemas.openxmlformats.org/officeDocument/2006/relationships/oleObject" Target="../embeddings/oleObject8.bin"/><Relationship Id="rId6" Type="http://schemas.openxmlformats.org/officeDocument/2006/relationships/image" Target="../media/image22.emf"/><Relationship Id="rId7"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3.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oleObject" Target="../embeddings/oleObject11.bin"/><Relationship Id="rId13" Type="http://schemas.openxmlformats.org/officeDocument/2006/relationships/image" Target="../media/image40.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4.xml"/><Relationship Id="rId4" Type="http://schemas.openxmlformats.org/officeDocument/2006/relationships/image" Target="../media/image37.emf"/><Relationship Id="rId5" Type="http://schemas.openxmlformats.org/officeDocument/2006/relationships/oleObject" Target="../embeddings/oleObject9.bin"/><Relationship Id="rId6" Type="http://schemas.openxmlformats.org/officeDocument/2006/relationships/image" Target="../media/image38.emf"/><Relationship Id="rId7" Type="http://schemas.openxmlformats.org/officeDocument/2006/relationships/image" Target="../media/image35.png"/><Relationship Id="rId8" Type="http://schemas.openxmlformats.org/officeDocument/2006/relationships/image" Target="../media/image41.png"/><Relationship Id="rId9" Type="http://schemas.openxmlformats.org/officeDocument/2006/relationships/image" Target="../media/image42.emf"/><Relationship Id="rId10"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6.emf"/><Relationship Id="rId5" Type="http://schemas.openxmlformats.org/officeDocument/2006/relationships/oleObject" Target="../embeddings/oleObject13.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4.bin"/><Relationship Id="rId11" Type="http://schemas.openxmlformats.org/officeDocument/2006/relationships/image" Target="../media/image55.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6.emf"/><Relationship Id="rId5" Type="http://schemas.openxmlformats.org/officeDocument/2006/relationships/oleObject" Target="../embeddings/oleObject16.bin"/><Relationship Id="rId6" Type="http://schemas.openxmlformats.org/officeDocument/2006/relationships/image" Target="../media/image67.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68.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7.emf"/><Relationship Id="rId5" Type="http://schemas.openxmlformats.org/officeDocument/2006/relationships/oleObject" Target="../embeddings/oleObject19.bin"/><Relationship Id="rId6" Type="http://schemas.openxmlformats.org/officeDocument/2006/relationships/image" Target="../media/image78.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9.wmf"/><Relationship Id="rId5" Type="http://schemas.openxmlformats.org/officeDocument/2006/relationships/oleObject" Target="../embeddings/oleObject21.bin"/><Relationship Id="rId6" Type="http://schemas.openxmlformats.org/officeDocument/2006/relationships/image" Target="../media/image80.wmf"/><Relationship Id="rId7" Type="http://schemas.openxmlformats.org/officeDocument/2006/relationships/oleObject" Target="../embeddings/oleObject22.bin"/><Relationship Id="rId8" Type="http://schemas.openxmlformats.org/officeDocument/2006/relationships/image" Target="../media/image81.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2"/>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10868485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3" name="Picture 2"/>
          <p:cNvPicPr>
            <a:picLocks noChangeAspect="1"/>
          </p:cNvPicPr>
          <p:nvPr/>
        </p:nvPicPr>
        <p:blipFill rotWithShape="1">
          <a:blip r:embed="rId2"/>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56" name="Group 55"/>
          <p:cNvGrpSpPr/>
          <p:nvPr/>
        </p:nvGrpSpPr>
        <p:grpSpPr>
          <a:xfrm>
            <a:off x="4768507" y="2217205"/>
            <a:ext cx="4694129" cy="4087417"/>
            <a:chOff x="3920779" y="2259944"/>
            <a:chExt cx="4694129" cy="4087417"/>
          </a:xfrm>
        </p:grpSpPr>
        <p:sp>
          <p:nvSpPr>
            <p:cNvPr id="57" name="TextBox 56"/>
            <p:cNvSpPr txBox="1"/>
            <p:nvPr/>
          </p:nvSpPr>
          <p:spPr>
            <a:xfrm>
              <a:off x="3920779" y="3555955"/>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694052" y="2259944"/>
              <a:ext cx="3920856" cy="4087417"/>
              <a:chOff x="4694052" y="2259944"/>
              <a:chExt cx="3920856"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grpSp>
      <p:grpSp>
        <p:nvGrpSpPr>
          <p:cNvPr id="55" name="Group 54"/>
          <p:cNvGrpSpPr/>
          <p:nvPr/>
        </p:nvGrpSpPr>
        <p:grpSpPr>
          <a:xfrm>
            <a:off x="4836963" y="2629580"/>
            <a:ext cx="4667088" cy="3608353"/>
            <a:chOff x="4031777" y="2673098"/>
            <a:chExt cx="4667088" cy="3608353"/>
          </a:xfrm>
        </p:grpSpPr>
        <p:grpSp>
          <p:nvGrpSpPr>
            <p:cNvPr id="42" name="Group 41"/>
            <p:cNvGrpSpPr/>
            <p:nvPr/>
          </p:nvGrpSpPr>
          <p:grpSpPr>
            <a:xfrm>
              <a:off x="4031777" y="2673098"/>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609"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621219" y="3686132"/>
            <a:ext cx="8434775"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774779" y="817516"/>
            <a:ext cx="6081050"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1050" h="6040483">
                <a:moveTo>
                  <a:pt x="2043120" y="0"/>
                </a:moveTo>
                <a:lnTo>
                  <a:pt x="6081050" y="0"/>
                </a:lnTo>
                <a:lnTo>
                  <a:pt x="6081050" y="6040483"/>
                </a:lnTo>
                <a:lnTo>
                  <a:pt x="0" y="5999065"/>
                </a:lnTo>
                <a:cubicBezTo>
                  <a:pt x="27611" y="5001602"/>
                  <a:pt x="27610" y="4280252"/>
                  <a:pt x="13805" y="3130925"/>
                </a:cubicBezTo>
                <a:cubicBezTo>
                  <a:pt x="616618" y="3158536"/>
                  <a:pt x="1385089" y="3130925"/>
                  <a:pt x="2070730" y="3117119"/>
                </a:cubicBezTo>
                <a:lnTo>
                  <a:pt x="2043120" y="0"/>
                </a:ln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6234"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6235"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6236"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812"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a:xfrm>
            <a:off x="457200" y="372755"/>
            <a:ext cx="8229600" cy="1151245"/>
          </a:xfrm>
        </p:spPr>
        <p:txBody>
          <a:bodyPr>
            <a:normAutofit fontScale="90000"/>
          </a:bodyPr>
          <a:lstStyle/>
          <a:p>
            <a:r>
              <a:rPr lang="en-US" dirty="0" smtClean="0"/>
              <a:t>Poisson Boltzmann:</a:t>
            </a:r>
            <a:br>
              <a:rPr lang="en-US" dirty="0" smtClean="0"/>
            </a:br>
            <a:r>
              <a:rPr lang="en-US" dirty="0" smtClean="0"/>
              <a:t>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621219" y="1394379"/>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6"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location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nvGrpSpPr>
          <p:cNvPr id="42" name="Group 41"/>
          <p:cNvGrpSpPr/>
          <p:nvPr/>
        </p:nvGrpSpPr>
        <p:grpSpPr>
          <a:xfrm>
            <a:off x="5513392" y="4038600"/>
            <a:ext cx="1725608" cy="441783"/>
            <a:chOff x="5494338" y="3948441"/>
            <a:chExt cx="1725608" cy="441783"/>
          </a:xfrm>
        </p:grpSpPr>
        <p:cxnSp>
          <p:nvCxnSpPr>
            <p:cNvPr id="34" name="Straight Arrow Connector 33"/>
            <p:cNvCxnSpPr/>
            <p:nvPr/>
          </p:nvCxnSpPr>
          <p:spPr>
            <a:xfrm flipH="1" flipV="1">
              <a:off x="5494338" y="3948441"/>
              <a:ext cx="690243" cy="69029"/>
            </a:xfrm>
            <a:prstGeom prst="straightConnector1">
              <a:avLst/>
            </a:prstGeom>
            <a:ln w="38100" cmpd="sng">
              <a:solidFill>
                <a:srgbClr val="FF0000"/>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57519" y="4004202"/>
              <a:ext cx="1062427" cy="386022"/>
            </a:xfrm>
            <a:prstGeom prst="straightConnector1">
              <a:avLst/>
            </a:prstGeom>
            <a:ln w="38100" cmpd="sng">
              <a:solidFill>
                <a:srgbClr val="FF0000"/>
              </a:solidFill>
              <a:prstDash val="dot"/>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p:nvPr/>
        </p:nvSpPr>
        <p:spPr>
          <a:xfrm rot="11471248">
            <a:off x="6006674" y="3980222"/>
            <a:ext cx="354995" cy="29583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91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91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a:lnSpc>
                <a:spcPct val="110000"/>
              </a:lnSpc>
            </a:pPr>
            <a:endParaRPr lang="en-US" dirty="0" smtClean="0"/>
          </a:p>
          <a:p>
            <a:pPr>
              <a:lnSpc>
                <a:spcPct val="110000"/>
              </a:lnSpc>
            </a:pPr>
            <a:r>
              <a:rPr lang="en-US" dirty="0" smtClean="0"/>
              <a:t>Do not include the nearest water molecule.</a:t>
            </a:r>
          </a:p>
          <a:p>
            <a:pPr>
              <a:lnSpc>
                <a:spcPct val="110000"/>
              </a:lnSpc>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1987"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1988"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t>
            </a:r>
            <a:r>
              <a:rPr lang="en-US" i="1" dirty="0" smtClean="0"/>
              <a:t>al.,</a:t>
            </a:r>
            <a:r>
              <a:rPr lang="en-US" dirty="0" smtClean="0"/>
              <a:t> </a:t>
            </a:r>
            <a:r>
              <a:rPr lang="en-US" dirty="0" smtClean="0"/>
              <a:t>J. </a:t>
            </a:r>
            <a:r>
              <a:rPr lang="en-US" dirty="0" smtClean="0"/>
              <a:t>Phys. Chem. B </a:t>
            </a:r>
            <a:r>
              <a:rPr lang="en-US" b="1" dirty="0" smtClean="0"/>
              <a:t>2012</a:t>
            </a:r>
          </a:p>
          <a:p>
            <a:r>
              <a:rPr lang="en-US" dirty="0" smtClean="0"/>
              <a:t>Huang,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325995" y="3422902"/>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None/>
            </a:pPr>
            <a:r>
              <a:rPr lang="en-US" sz="1400" dirty="0" err="1">
                <a:cs typeface="Arial"/>
              </a:rPr>
              <a:t>Kjell</a:t>
            </a:r>
            <a:r>
              <a:rPr lang="en-US" sz="1400" dirty="0">
                <a:cs typeface="Arial"/>
              </a:rPr>
              <a:t> Schroder, Ph.D</a:t>
            </a:r>
            <a:r>
              <a:rPr lang="en-US" sz="1400" dirty="0" smtClean="0">
                <a:cs typeface="Arial"/>
              </a:rPr>
              <a:t>.</a:t>
            </a:r>
            <a:endParaRPr lang="en-US" sz="1400" dirty="0" smtClean="0">
              <a:cs typeface="Arial"/>
            </a:endParaRP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89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89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790"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971"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972"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170"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171"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172"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21219" y="2167515"/>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298"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299"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300"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301"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302"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303"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304"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621219" y="2940651"/>
            <a:ext cx="8434775"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2"/>
          <a:srcRect t="10667" b="14666"/>
          <a:stretch/>
        </p:blipFill>
        <p:spPr>
          <a:xfrm>
            <a:off x="0" y="1737360"/>
            <a:ext cx="4329588" cy="5120640"/>
          </a:xfrm>
          <a:prstGeom prst="rect">
            <a:avLst/>
          </a:prstGeom>
        </p:spPr>
      </p:pic>
      <p:pic>
        <p:nvPicPr>
          <p:cNvPr id="5" name="Picture 4"/>
          <p:cNvPicPr>
            <a:picLocks noChangeAspect="1"/>
          </p:cNvPicPr>
          <p:nvPr/>
        </p:nvPicPr>
        <p:blipFill rotWithShape="1">
          <a:blip r:embed="rId3"/>
          <a:srcRect l="106" t="10667" r="-106" b="14666"/>
          <a:stretch/>
        </p:blipFill>
        <p:spPr>
          <a:xfrm>
            <a:off x="4814412" y="1737360"/>
            <a:ext cx="4329588" cy="5120640"/>
          </a:xfrm>
          <a:prstGeom prst="rect">
            <a:avLst/>
          </a:prstGeom>
        </p:spPr>
      </p:pic>
      <p:sp>
        <p:nvSpPr>
          <p:cNvPr id="6" name="TextBox 5"/>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7" name="TextBox 6"/>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5805</TotalTime>
  <Words>2804</Words>
  <Application>Microsoft Macintosh PowerPoint</Application>
  <PresentationFormat>On-screen Show (4:3)</PresentationFormat>
  <Paragraphs>417</Paragraphs>
  <Slides>51</Slides>
  <Notes>30</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Microsoft Word Document</vt:lpstr>
      <vt:lpstr>MathType 6.0 Equation</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Nearest Water Molecule</vt:lpstr>
      <vt:lpstr>PB Including Selected TIP3P Water Molecules: Hydrogen-Bonding Water</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393</cp:revision>
  <dcterms:created xsi:type="dcterms:W3CDTF">2012-11-07T16:10:46Z</dcterms:created>
  <dcterms:modified xsi:type="dcterms:W3CDTF">2015-08-05T04:34:35Z</dcterms:modified>
</cp:coreProperties>
</file>